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69" r:id="rId7"/>
    <p:sldId id="265" r:id="rId8"/>
    <p:sldId id="266" r:id="rId9"/>
    <p:sldId id="274" r:id="rId10"/>
    <p:sldId id="267" r:id="rId11"/>
    <p:sldId id="27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86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3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13651-9D37-4605-9C30-94B81C5AA0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PROD SUPPORT TOOL</a:t>
            </a:r>
            <a:br>
              <a:rPr lang="en-US" dirty="0"/>
            </a:br>
            <a:r>
              <a:rPr lang="en-US" sz="4400" dirty="0"/>
              <a:t>(Check INVIDI &amp; SCAN LOGS)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537F18-8EBE-4723-9064-723938D0BD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PRASHANT LAXMIKANT, Chanakya </a:t>
            </a:r>
            <a:r>
              <a:rPr lang="en-US" dirty="0" err="1"/>
              <a:t>Ganguly,</a:t>
            </a:r>
            <a:r>
              <a:rPr lang="en-US" dirty="0"/>
              <a:t>  LIPIKA MUKHERJEE</a:t>
            </a:r>
          </a:p>
        </p:txBody>
      </p:sp>
    </p:spTree>
    <p:extLst>
      <p:ext uri="{BB962C8B-B14F-4D97-AF65-F5344CB8AC3E}">
        <p14:creationId xmlns:p14="http://schemas.microsoft.com/office/powerpoint/2010/main" val="3036004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33E64D9-29C2-4880-8750-7F58627F0DE8}"/>
              </a:ext>
            </a:extLst>
          </p:cNvPr>
          <p:cNvSpPr/>
          <p:nvPr/>
        </p:nvSpPr>
        <p:spPr>
          <a:xfrm>
            <a:off x="1" y="2065900"/>
            <a:ext cx="2067842" cy="136310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REST API</a:t>
            </a:r>
            <a:br>
              <a:rPr lang="en-US" dirty="0"/>
            </a:br>
            <a:r>
              <a:rPr lang="en-US" dirty="0"/>
              <a:t>web/</a:t>
            </a:r>
            <a:r>
              <a:rPr lang="en-US" dirty="0" err="1"/>
              <a:t>app.wsgi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4A078A-EBA0-428F-9F9F-EFB360090B3C}"/>
              </a:ext>
            </a:extLst>
          </p:cNvPr>
          <p:cNvSpPr txBox="1"/>
          <p:nvPr/>
        </p:nvSpPr>
        <p:spPr>
          <a:xfrm>
            <a:off x="2948683" y="477078"/>
            <a:ext cx="5561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SFE / CPA Request / Response Ad-IP </a:t>
            </a:r>
            <a:r>
              <a:rPr lang="en-US" dirty="0" err="1"/>
              <a:t>Invidi</a:t>
            </a:r>
            <a:r>
              <a:rPr lang="en-US" dirty="0"/>
              <a:t> Framework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08D395-7FF2-4F6C-B2AB-B7EDF8265636}"/>
              </a:ext>
            </a:extLst>
          </p:cNvPr>
          <p:cNvCxnSpPr/>
          <p:nvPr/>
        </p:nvCxnSpPr>
        <p:spPr>
          <a:xfrm>
            <a:off x="6853435" y="2803268"/>
            <a:ext cx="1656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D85867-D4DB-4EC9-AB34-3CAC81A9A921}"/>
              </a:ext>
            </a:extLst>
          </p:cNvPr>
          <p:cNvCxnSpPr/>
          <p:nvPr/>
        </p:nvCxnSpPr>
        <p:spPr>
          <a:xfrm>
            <a:off x="2067842" y="2737328"/>
            <a:ext cx="1656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2C1C16D-3FD6-438C-A8D9-27200BA5D18F}"/>
              </a:ext>
            </a:extLst>
          </p:cNvPr>
          <p:cNvSpPr/>
          <p:nvPr/>
        </p:nvSpPr>
        <p:spPr>
          <a:xfrm>
            <a:off x="3724364" y="1500121"/>
            <a:ext cx="3129071" cy="255460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[ Ad-IP ]</a:t>
            </a:r>
            <a:br>
              <a:rPr lang="en-US" dirty="0"/>
            </a:br>
            <a:r>
              <a:rPr lang="en-US" dirty="0"/>
              <a:t>Transforms OP1 Requests</a:t>
            </a:r>
            <a:br>
              <a:rPr lang="en-US" dirty="0"/>
            </a:br>
            <a:r>
              <a:rPr lang="en-US" dirty="0"/>
              <a:t>to </a:t>
            </a:r>
            <a:r>
              <a:rPr lang="en-US" dirty="0" err="1"/>
              <a:t>Invidi</a:t>
            </a:r>
            <a:r>
              <a:rPr lang="en-US" dirty="0"/>
              <a:t> ICD-14 Format</a:t>
            </a:r>
            <a:br>
              <a:rPr lang="en-US" dirty="0"/>
            </a:br>
            <a:r>
              <a:rPr lang="en-US" dirty="0"/>
              <a:t>Sends Request to </a:t>
            </a:r>
            <a:r>
              <a:rPr lang="en-US" dirty="0" err="1"/>
              <a:t>Invidi</a:t>
            </a:r>
            <a:br>
              <a:rPr lang="en-US" dirty="0"/>
            </a:br>
            <a:r>
              <a:rPr lang="en-US" dirty="0"/>
              <a:t>Persists ICD-14 Request in DB</a:t>
            </a:r>
            <a:br>
              <a:rPr lang="en-US" dirty="0"/>
            </a:br>
            <a:r>
              <a:rPr lang="en-US" dirty="0"/>
              <a:t>Logs in – PilInvidiAdIp.log</a:t>
            </a:r>
            <a:br>
              <a:rPr lang="en-US" dirty="0"/>
            </a:br>
            <a:r>
              <a:rPr lang="en-US" dirty="0" err="1"/>
              <a:t>SumoLogic</a:t>
            </a:r>
            <a:r>
              <a:rPr lang="en-US" dirty="0"/>
              <a:t> – AdIpCommon.log</a:t>
            </a:r>
            <a:br>
              <a:rPr lang="en-US" dirty="0"/>
            </a:br>
            <a:r>
              <a:rPr lang="en-US" dirty="0"/>
              <a:t>Returns Response to OP1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09AD4B-90C4-4414-AA66-C0C383E99A8A}"/>
              </a:ext>
            </a:extLst>
          </p:cNvPr>
          <p:cNvSpPr/>
          <p:nvPr/>
        </p:nvSpPr>
        <p:spPr>
          <a:xfrm>
            <a:off x="8529654" y="1780090"/>
            <a:ext cx="3129071" cy="192887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[</a:t>
            </a:r>
            <a:r>
              <a:rPr lang="en-US" dirty="0" err="1"/>
              <a:t>Invidi</a:t>
            </a:r>
            <a:r>
              <a:rPr lang="en-US" dirty="0"/>
              <a:t> ICD-14]</a:t>
            </a:r>
            <a:br>
              <a:rPr lang="en-US" dirty="0"/>
            </a:br>
            <a:r>
              <a:rPr lang="en-US" dirty="0"/>
              <a:t>Processes:</a:t>
            </a:r>
            <a:br>
              <a:rPr lang="en-US" dirty="0"/>
            </a:br>
            <a:r>
              <a:rPr lang="en-US" dirty="0"/>
              <a:t>(</a:t>
            </a:r>
            <a:r>
              <a:rPr lang="en-US" b="1" dirty="0" err="1"/>
              <a:t>CreateOrder</a:t>
            </a:r>
            <a:r>
              <a:rPr lang="en-US" b="1" dirty="0"/>
              <a:t>/Line</a:t>
            </a:r>
            <a:br>
              <a:rPr lang="en-US" b="1" dirty="0"/>
            </a:br>
            <a:r>
              <a:rPr lang="en-US" b="1" dirty="0" err="1"/>
              <a:t>UpdateOrder</a:t>
            </a:r>
            <a:r>
              <a:rPr lang="en-US" b="1" dirty="0"/>
              <a:t>/Line</a:t>
            </a:r>
            <a:br>
              <a:rPr lang="en-US" b="1" dirty="0"/>
            </a:br>
            <a:r>
              <a:rPr lang="en-US" b="1" dirty="0" err="1"/>
              <a:t>GetOrder</a:t>
            </a:r>
            <a:r>
              <a:rPr lang="en-US" b="1" dirty="0"/>
              <a:t>/Lines/Line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5613CB-70F0-4DFB-8432-AE73F8DA57FA}"/>
              </a:ext>
            </a:extLst>
          </p:cNvPr>
          <p:cNvSpPr txBox="1"/>
          <p:nvPr/>
        </p:nvSpPr>
        <p:spPr>
          <a:xfrm>
            <a:off x="1284270" y="4362679"/>
            <a:ext cx="9115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black"/>
                </a:solidFill>
              </a:rPr>
              <a:t>This shows the basic workflow, configuration, for SFE / CPA / REST API Framework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119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4A078A-EBA0-428F-9F9F-EFB360090B3C}"/>
              </a:ext>
            </a:extLst>
          </p:cNvPr>
          <p:cNvSpPr txBox="1"/>
          <p:nvPr/>
        </p:nvSpPr>
        <p:spPr>
          <a:xfrm>
            <a:off x="1463173" y="477078"/>
            <a:ext cx="7861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SFE / CPA Prod Support Tool – GUI Tool to Support FAQs by Users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08D395-7FF2-4F6C-B2AB-B7EDF8265636}"/>
              </a:ext>
            </a:extLst>
          </p:cNvPr>
          <p:cNvCxnSpPr/>
          <p:nvPr/>
        </p:nvCxnSpPr>
        <p:spPr>
          <a:xfrm>
            <a:off x="3787347" y="3203577"/>
            <a:ext cx="1656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2C1C16D-3FD6-438C-A8D9-27200BA5D18F}"/>
              </a:ext>
            </a:extLst>
          </p:cNvPr>
          <p:cNvSpPr/>
          <p:nvPr/>
        </p:nvSpPr>
        <p:spPr>
          <a:xfrm>
            <a:off x="141193" y="1006365"/>
            <a:ext cx="3787347" cy="459458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Provide answers to FAQs from Users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Common Questions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-</a:t>
            </a: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 Provide Details for an Order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Provide Details for an </a:t>
            </a:r>
            <a:r>
              <a:rPr lang="en-US" dirty="0" err="1">
                <a:solidFill>
                  <a:prstClr val="black"/>
                </a:solidFill>
              </a:rPr>
              <a:t>OrderLine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Provide the Lines under an Order</a:t>
            </a:r>
            <a:br>
              <a:rPr lang="en-US" dirty="0">
                <a:solidFill>
                  <a:prstClr val="black"/>
                </a:solidFill>
              </a:rPr>
            </a:b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Scan logs to check an </a:t>
            </a:r>
            <a:r>
              <a:rPr lang="en-US" dirty="0" err="1">
                <a:solidFill>
                  <a:prstClr val="black"/>
                </a:solidFill>
              </a:rPr>
              <a:t>orderId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Scan logs to check an </a:t>
            </a:r>
            <a:r>
              <a:rPr lang="en-US" dirty="0" err="1">
                <a:solidFill>
                  <a:prstClr val="black"/>
                </a:solidFill>
              </a:rPr>
              <a:t>orderLineId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Scan logs with multiple patterns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Scan </a:t>
            </a:r>
            <a:r>
              <a:rPr lang="en-US" dirty="0" err="1">
                <a:solidFill>
                  <a:prstClr val="black"/>
                </a:solidFill>
              </a:rPr>
              <a:t>SumoLogic</a:t>
            </a:r>
            <a:r>
              <a:rPr lang="en-US" dirty="0">
                <a:solidFill>
                  <a:prstClr val="black"/>
                </a:solidFill>
              </a:rPr>
              <a:t> for Error Status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Scan </a:t>
            </a:r>
            <a:r>
              <a:rPr lang="en-US" dirty="0" err="1">
                <a:solidFill>
                  <a:prstClr val="black"/>
                </a:solidFill>
              </a:rPr>
              <a:t>SumoLogic</a:t>
            </a:r>
            <a:r>
              <a:rPr lang="en-US" dirty="0">
                <a:solidFill>
                  <a:prstClr val="black"/>
                </a:solidFill>
              </a:rPr>
              <a:t> for Time Start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09AD4B-90C4-4414-AA66-C0C383E99A8A}"/>
              </a:ext>
            </a:extLst>
          </p:cNvPr>
          <p:cNvSpPr/>
          <p:nvPr/>
        </p:nvSpPr>
        <p:spPr>
          <a:xfrm>
            <a:off x="5443869" y="1006365"/>
            <a:ext cx="6606938" cy="43380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Tool maps to REST API(s) provided by Ad-IP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lang="en-US" b="1" u="sng" dirty="0">
                <a:solidFill>
                  <a:prstClr val="black"/>
                </a:solidFill>
                <a:latin typeface="Gill Sans MT" panose="020B0502020104020203"/>
              </a:rPr>
              <a:t>A</a:t>
            </a: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d-IP REST API(s) to check </a:t>
            </a:r>
            <a:r>
              <a:rPr kumimoji="0" lang="en-US" sz="1800" b="1" i="0" u="sng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Invidi</a:t>
            </a: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 details and scan logs: 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lang="en-US" dirty="0">
                <a:solidFill>
                  <a:prstClr val="black"/>
                </a:solidFill>
              </a:rPr>
              <a:t> - /</a:t>
            </a:r>
            <a:r>
              <a:rPr lang="en-US" dirty="0" err="1">
                <a:solidFill>
                  <a:prstClr val="black"/>
                </a:solidFill>
              </a:rPr>
              <a:t>checkdetails</a:t>
            </a:r>
            <a:r>
              <a:rPr lang="en-US" dirty="0">
                <a:solidFill>
                  <a:prstClr val="black"/>
                </a:solidFill>
              </a:rPr>
              <a:t> (</a:t>
            </a:r>
            <a:r>
              <a:rPr lang="en-US" dirty="0" err="1">
                <a:solidFill>
                  <a:prstClr val="black"/>
                </a:solidFill>
              </a:rPr>
              <a:t>orderId</a:t>
            </a:r>
            <a:r>
              <a:rPr lang="en-US" dirty="0">
                <a:solidFill>
                  <a:prstClr val="black"/>
                </a:solidFill>
              </a:rPr>
              <a:t>)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 - /</a:t>
            </a:r>
            <a:r>
              <a:rPr lang="en-US" dirty="0" err="1">
                <a:solidFill>
                  <a:prstClr val="black"/>
                </a:solidFill>
              </a:rPr>
              <a:t>checkdetails</a:t>
            </a:r>
            <a:r>
              <a:rPr lang="en-US" dirty="0">
                <a:solidFill>
                  <a:prstClr val="black"/>
                </a:solidFill>
              </a:rPr>
              <a:t> (</a:t>
            </a:r>
            <a:r>
              <a:rPr lang="en-US" dirty="0" err="1">
                <a:solidFill>
                  <a:prstClr val="black"/>
                </a:solidFill>
              </a:rPr>
              <a:t>orderLineId</a:t>
            </a:r>
            <a:r>
              <a:rPr lang="en-US" dirty="0">
                <a:solidFill>
                  <a:prstClr val="black"/>
                </a:solidFill>
              </a:rPr>
              <a:t>)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 - /</a:t>
            </a:r>
            <a:r>
              <a:rPr lang="en-US" dirty="0" err="1">
                <a:solidFill>
                  <a:prstClr val="black"/>
                </a:solidFill>
              </a:rPr>
              <a:t>checkorderlines</a:t>
            </a:r>
            <a:r>
              <a:rPr lang="en-US" dirty="0">
                <a:solidFill>
                  <a:prstClr val="black"/>
                </a:solidFill>
              </a:rPr>
              <a:t> (</a:t>
            </a:r>
            <a:r>
              <a:rPr lang="en-US" dirty="0" err="1">
                <a:solidFill>
                  <a:prstClr val="black"/>
                </a:solidFill>
              </a:rPr>
              <a:t>orderId</a:t>
            </a:r>
            <a:r>
              <a:rPr lang="en-US" dirty="0">
                <a:solidFill>
                  <a:prstClr val="black"/>
                </a:solidFill>
              </a:rPr>
              <a:t>)</a:t>
            </a:r>
          </a:p>
          <a:p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/</a:t>
            </a:r>
            <a:r>
              <a:rPr lang="en-US" dirty="0" err="1">
                <a:solidFill>
                  <a:prstClr val="black"/>
                </a:solidFill>
              </a:rPr>
              <a:t>scanlogs</a:t>
            </a:r>
            <a:r>
              <a:rPr lang="en-US" dirty="0">
                <a:solidFill>
                  <a:prstClr val="black"/>
                </a:solidFill>
              </a:rPr>
              <a:t> (</a:t>
            </a:r>
            <a:r>
              <a:rPr lang="en-US" dirty="0" err="1">
                <a:solidFill>
                  <a:prstClr val="black"/>
                </a:solidFill>
              </a:rPr>
              <a:t>orderId</a:t>
            </a:r>
            <a:r>
              <a:rPr lang="en-US" dirty="0">
                <a:solidFill>
                  <a:prstClr val="black"/>
                </a:solidFill>
              </a:rPr>
              <a:t>)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/</a:t>
            </a:r>
            <a:r>
              <a:rPr lang="en-US" dirty="0" err="1">
                <a:solidFill>
                  <a:prstClr val="black"/>
                </a:solidFill>
              </a:rPr>
              <a:t>scanlogs</a:t>
            </a:r>
            <a:r>
              <a:rPr lang="en-US" dirty="0">
                <a:solidFill>
                  <a:prstClr val="black"/>
                </a:solidFill>
              </a:rPr>
              <a:t> (</a:t>
            </a:r>
            <a:r>
              <a:rPr lang="en-US" dirty="0" err="1">
                <a:solidFill>
                  <a:prstClr val="black"/>
                </a:solidFill>
              </a:rPr>
              <a:t>orderLineId</a:t>
            </a:r>
            <a:r>
              <a:rPr lang="en-US" dirty="0">
                <a:solidFill>
                  <a:prstClr val="black"/>
                </a:solidFill>
              </a:rPr>
              <a:t>)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- </a:t>
            </a:r>
            <a:r>
              <a:rPr lang="en-US" dirty="0" err="1">
                <a:solidFill>
                  <a:prstClr val="black"/>
                </a:solidFill>
              </a:rPr>
              <a:t>scanlogs</a:t>
            </a:r>
            <a:r>
              <a:rPr lang="en-US" dirty="0">
                <a:solidFill>
                  <a:prstClr val="black"/>
                </a:solidFill>
              </a:rPr>
              <a:t> (Pattern)</a:t>
            </a:r>
            <a:br>
              <a:rPr lang="en-US" dirty="0">
                <a:solidFill>
                  <a:prstClr val="black"/>
                </a:solidFill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lang="en-US" b="1" dirty="0">
                <a:solidFill>
                  <a:prstClr val="black"/>
                </a:solidFill>
              </a:rPr>
              <a:t>This forms the base foundational configuration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6149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4A078A-EBA0-428F-9F9F-EFB360090B3C}"/>
              </a:ext>
            </a:extLst>
          </p:cNvPr>
          <p:cNvSpPr txBox="1"/>
          <p:nvPr/>
        </p:nvSpPr>
        <p:spPr>
          <a:xfrm>
            <a:off x="402842" y="107710"/>
            <a:ext cx="4986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Get </a:t>
            </a:r>
            <a:r>
              <a:rPr lang="en-US" dirty="0" err="1">
                <a:solidFill>
                  <a:prstClr val="black"/>
                </a:solidFill>
                <a:latin typeface="Gill Sans MT" panose="020B0502020104020203"/>
              </a:rPr>
              <a:t>OrderLines</a:t>
            </a: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This is used to get </a:t>
            </a: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OrderLines</a:t>
            </a: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 for given </a:t>
            </a: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OrderID</a:t>
            </a:r>
            <a:endParaRPr lang="en-US" sz="1200" dirty="0">
              <a:solidFill>
                <a:prstClr val="black"/>
              </a:solidFill>
              <a:latin typeface="Gill Sans MT" panose="020B0502020104020203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OrderLines</a:t>
            </a: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 are fetched from </a:t>
            </a: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Invidi</a:t>
            </a:r>
            <a:endParaRPr lang="en-US" sz="1200" dirty="0">
              <a:solidFill>
                <a:prstClr val="black"/>
              </a:solidFill>
              <a:latin typeface="Gill Sans MT" panose="020B0502020104020203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08D395-7FF2-4F6C-B2AB-B7EDF8265636}"/>
              </a:ext>
            </a:extLst>
          </p:cNvPr>
          <p:cNvCxnSpPr/>
          <p:nvPr/>
        </p:nvCxnSpPr>
        <p:spPr>
          <a:xfrm>
            <a:off x="3266352" y="3175407"/>
            <a:ext cx="1656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2C1C16D-3FD6-438C-A8D9-27200BA5D18F}"/>
              </a:ext>
            </a:extLst>
          </p:cNvPr>
          <p:cNvSpPr/>
          <p:nvPr/>
        </p:nvSpPr>
        <p:spPr>
          <a:xfrm>
            <a:off x="0" y="846410"/>
            <a:ext cx="3836504" cy="51170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defRPr/>
            </a:pPr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pPr lvl="0" algn="ctr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lvl="0" algn="ctr">
              <a:defRPr/>
            </a:pPr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pPr lvl="0" algn="ctr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lvl="0" algn="ctr">
              <a:defRPr/>
            </a:pPr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pPr lvl="0" algn="ctr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lvl="0" algn="ctr">
              <a:defRPr/>
            </a:pPr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pPr lvl="0" algn="ctr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lvl="0" algn="ctr">
              <a:defRPr/>
            </a:pPr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pPr lvl="0" algn="ctr"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09AD4B-90C4-4414-AA66-C0C383E99A8A}"/>
              </a:ext>
            </a:extLst>
          </p:cNvPr>
          <p:cNvSpPr/>
          <p:nvPr/>
        </p:nvSpPr>
        <p:spPr>
          <a:xfrm>
            <a:off x="4833862" y="793117"/>
            <a:ext cx="6689197" cy="51170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endParaRPr lang="en-US" dirty="0">
              <a:solidFill>
                <a:prstClr val="black"/>
              </a:solidFill>
              <a:latin typeface="Gill Sans MT" panose="020B0502020104020203"/>
            </a:endParaRPr>
          </a:p>
          <a:p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95EE726-558C-7547-B192-202C8FEFCC0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2341" y="1422871"/>
            <a:ext cx="3175515" cy="1948942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1F5B6D0-40BA-CC45-AAF3-01DFDD54051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2669" y="3640161"/>
            <a:ext cx="1380154" cy="892084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360BD87-A071-C343-BDA9-A1A3E9C3D4F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785492" y="3682593"/>
            <a:ext cx="1637120" cy="780285"/>
          </a:xfrm>
          <a:prstGeom prst="rect">
            <a:avLst/>
          </a:prstGeo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38CE325-AED0-F844-9772-BF83B076B61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7327197" y="1424187"/>
            <a:ext cx="4018412" cy="1751220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392E7D74-E13A-A74D-A721-66DBA12B76D9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7465099" y="3429000"/>
            <a:ext cx="3886200" cy="16369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42FE5C-30FB-9548-8D38-0FA8E58F2791}"/>
              </a:ext>
            </a:extLst>
          </p:cNvPr>
          <p:cNvSpPr txBox="1"/>
          <p:nvPr/>
        </p:nvSpPr>
        <p:spPr>
          <a:xfrm>
            <a:off x="282184" y="894526"/>
            <a:ext cx="26139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prstClr val="black"/>
                </a:solidFill>
              </a:rPr>
              <a:t>OrderId</a:t>
            </a:r>
            <a:r>
              <a:rPr lang="en-US" dirty="0">
                <a:solidFill>
                  <a:prstClr val="black"/>
                </a:solidFill>
              </a:rPr>
              <a:t> Screen Input: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4DD5B1-A34F-B84E-A1AA-7D2636D3C4F4}"/>
              </a:ext>
            </a:extLst>
          </p:cNvPr>
          <p:cNvSpPr txBox="1"/>
          <p:nvPr/>
        </p:nvSpPr>
        <p:spPr>
          <a:xfrm>
            <a:off x="17566" y="4605785"/>
            <a:ext cx="35358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Takes one </a:t>
            </a:r>
            <a:r>
              <a:rPr lang="en-US" sz="1000" dirty="0" err="1">
                <a:sym typeface="Wingdings" pitchFamily="2" charset="2"/>
              </a:rPr>
              <a:t>OrderId</a:t>
            </a:r>
            <a:r>
              <a:rPr lang="en-US" sz="1000" dirty="0">
                <a:sym typeface="Wingdings" pitchFamily="2" charset="2"/>
              </a:rPr>
              <a:t> at a time as Input , </a:t>
            </a:r>
            <a:r>
              <a:rPr lang="en-US" sz="1000" dirty="0" err="1">
                <a:sym typeface="Wingdings" pitchFamily="2" charset="2"/>
              </a:rPr>
              <a:t>OrderId</a:t>
            </a:r>
            <a:r>
              <a:rPr lang="en-US" sz="1000" dirty="0">
                <a:sym typeface="Wingdings" pitchFamily="2" charset="2"/>
              </a:rPr>
              <a:t> is a Mandatory Filed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Supports multiple owners like </a:t>
            </a:r>
            <a:r>
              <a:rPr lang="en-US" sz="1000" dirty="0" err="1">
                <a:sym typeface="Wingdings" pitchFamily="2" charset="2"/>
              </a:rPr>
              <a:t>Operative,Warner</a:t>
            </a:r>
            <a:r>
              <a:rPr lang="en-US" sz="1000" dirty="0">
                <a:sym typeface="Wingdings" pitchFamily="2" charset="2"/>
              </a:rPr>
              <a:t> etc. , and owner is selected from dropdown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 err="1">
                <a:sym typeface="Wingdings" pitchFamily="2" charset="2"/>
              </a:rPr>
              <a:t>OrderLines</a:t>
            </a:r>
            <a:r>
              <a:rPr lang="en-US" sz="1000" dirty="0">
                <a:sym typeface="Wingdings" pitchFamily="2" charset="2"/>
              </a:rPr>
              <a:t> can be fetched from multiple environments like </a:t>
            </a:r>
            <a:r>
              <a:rPr lang="en-US" sz="1000" dirty="0" err="1">
                <a:sym typeface="Wingdings" pitchFamily="2" charset="2"/>
              </a:rPr>
              <a:t>dev,test,stage</a:t>
            </a:r>
            <a:r>
              <a:rPr lang="en-US" sz="1000" dirty="0">
                <a:sym typeface="Wingdings" pitchFamily="2" charset="2"/>
              </a:rPr>
              <a:t> and prod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Onclick of submit based on Env and Owner appropriate backend </a:t>
            </a:r>
            <a:r>
              <a:rPr lang="en-US" sz="1000" dirty="0" err="1">
                <a:sym typeface="Wingdings" pitchFamily="2" charset="2"/>
              </a:rPr>
              <a:t>api’s</a:t>
            </a:r>
            <a:r>
              <a:rPr lang="en-US" sz="1000" dirty="0">
                <a:sym typeface="Wingdings" pitchFamily="2" charset="2"/>
              </a:rPr>
              <a:t> are called and data is fetched from </a:t>
            </a:r>
            <a:r>
              <a:rPr lang="en-US" sz="1000" dirty="0" err="1">
                <a:sym typeface="Wingdings" pitchFamily="2" charset="2"/>
              </a:rPr>
              <a:t>Invidi</a:t>
            </a:r>
            <a:endParaRPr lang="en-US" sz="1000" dirty="0">
              <a:sym typeface="Wingdings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18E6EF-4BDC-E04E-9C17-00036F461D3F}"/>
              </a:ext>
            </a:extLst>
          </p:cNvPr>
          <p:cNvSpPr txBox="1"/>
          <p:nvPr/>
        </p:nvSpPr>
        <p:spPr>
          <a:xfrm>
            <a:off x="4922874" y="1482522"/>
            <a:ext cx="24043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Any Errors in response are displayed in RED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Error can be API Response Errors(HTTP non 200 Response)/Connectivity Errors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Error can be no </a:t>
            </a:r>
            <a:r>
              <a:rPr lang="en-US" sz="1000" dirty="0" err="1"/>
              <a:t>OrderLineId’s</a:t>
            </a:r>
            <a:r>
              <a:rPr lang="en-US" sz="1000" dirty="0"/>
              <a:t> found in </a:t>
            </a:r>
            <a:r>
              <a:rPr lang="en-US" sz="1000" dirty="0" err="1"/>
              <a:t>Invidi</a:t>
            </a:r>
            <a:r>
              <a:rPr lang="en-US" sz="1000" dirty="0"/>
              <a:t> for given </a:t>
            </a:r>
            <a:r>
              <a:rPr lang="en-US" sz="1000" dirty="0" err="1"/>
              <a:t>OrderID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Error reason/message and Status(FAILED)  is also displayed</a:t>
            </a:r>
          </a:p>
          <a:p>
            <a:r>
              <a:rPr lang="en-US" sz="1000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15D0AC-F323-3540-847A-9F30CE3CC234}"/>
              </a:ext>
            </a:extLst>
          </p:cNvPr>
          <p:cNvSpPr txBox="1"/>
          <p:nvPr/>
        </p:nvSpPr>
        <p:spPr>
          <a:xfrm>
            <a:off x="5078142" y="954861"/>
            <a:ext cx="33294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prstClr val="black"/>
                </a:solidFill>
              </a:rPr>
              <a:t>OrderLineIds</a:t>
            </a:r>
            <a:r>
              <a:rPr lang="en-US" dirty="0">
                <a:solidFill>
                  <a:prstClr val="black"/>
                </a:solidFill>
              </a:rPr>
              <a:t> Screen Output:</a:t>
            </a:r>
            <a:br>
              <a:rPr lang="en-US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B53D8B-DC5C-9F4E-B06A-A503F780191B}"/>
              </a:ext>
            </a:extLst>
          </p:cNvPr>
          <p:cNvSpPr txBox="1"/>
          <p:nvPr/>
        </p:nvSpPr>
        <p:spPr>
          <a:xfrm>
            <a:off x="5078142" y="3560496"/>
            <a:ext cx="21804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Successful results are displayed in GREEN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Status(SUCCEUSS) is displayed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There could be single or multiple </a:t>
            </a:r>
            <a:r>
              <a:rPr lang="en-US" sz="1000" dirty="0" err="1"/>
              <a:t>OrderLineIds</a:t>
            </a:r>
            <a:r>
              <a:rPr lang="en-US" sz="1000" dirty="0"/>
              <a:t> for given </a:t>
            </a:r>
            <a:r>
              <a:rPr lang="en-US" sz="1000" dirty="0" err="1"/>
              <a:t>OrderID</a:t>
            </a:r>
            <a:r>
              <a:rPr lang="en-US" sz="10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Multiple </a:t>
            </a:r>
            <a:r>
              <a:rPr lang="en-US" sz="1000" dirty="0" err="1"/>
              <a:t>OrderLines</a:t>
            </a:r>
            <a:r>
              <a:rPr lang="en-US" sz="1000" dirty="0"/>
              <a:t> are space separated list </a:t>
            </a:r>
          </a:p>
        </p:txBody>
      </p:sp>
    </p:spTree>
    <p:extLst>
      <p:ext uri="{BB962C8B-B14F-4D97-AF65-F5344CB8AC3E}">
        <p14:creationId xmlns:p14="http://schemas.microsoft.com/office/powerpoint/2010/main" val="454288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08D395-7FF2-4F6C-B2AB-B7EDF8265636}"/>
              </a:ext>
            </a:extLst>
          </p:cNvPr>
          <p:cNvCxnSpPr>
            <a:cxnSpLocks/>
          </p:cNvCxnSpPr>
          <p:nvPr/>
        </p:nvCxnSpPr>
        <p:spPr>
          <a:xfrm>
            <a:off x="3999998" y="3324263"/>
            <a:ext cx="13895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2C1C16D-3FD6-438C-A8D9-27200BA5D18F}"/>
              </a:ext>
            </a:extLst>
          </p:cNvPr>
          <p:cNvSpPr/>
          <p:nvPr/>
        </p:nvSpPr>
        <p:spPr>
          <a:xfrm>
            <a:off x="67269" y="886962"/>
            <a:ext cx="4088600" cy="43380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09AD4B-90C4-4414-AA66-C0C383E99A8A}"/>
              </a:ext>
            </a:extLst>
          </p:cNvPr>
          <p:cNvSpPr/>
          <p:nvPr/>
        </p:nvSpPr>
        <p:spPr>
          <a:xfrm>
            <a:off x="5389513" y="493618"/>
            <a:ext cx="6688558" cy="48439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D94D62-157F-324D-ABED-01A09BFF6BA3}"/>
              </a:ext>
            </a:extLst>
          </p:cNvPr>
          <p:cNvSpPr txBox="1"/>
          <p:nvPr/>
        </p:nvSpPr>
        <p:spPr>
          <a:xfrm>
            <a:off x="145657" y="1123409"/>
            <a:ext cx="296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prstClr val="black"/>
                </a:solidFill>
              </a:rPr>
              <a:t>OrderStatus</a:t>
            </a:r>
            <a:r>
              <a:rPr lang="en-US" dirty="0">
                <a:solidFill>
                  <a:prstClr val="black"/>
                </a:solidFill>
              </a:rPr>
              <a:t> Input Screen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4CFB0-F7E4-3D49-8E4C-0F4E4130B488}"/>
              </a:ext>
            </a:extLst>
          </p:cNvPr>
          <p:cNvSpPr txBox="1"/>
          <p:nvPr/>
        </p:nvSpPr>
        <p:spPr>
          <a:xfrm>
            <a:off x="402842" y="107710"/>
            <a:ext cx="4986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Get </a:t>
            </a:r>
            <a:r>
              <a:rPr lang="en-US" dirty="0" err="1">
                <a:solidFill>
                  <a:prstClr val="black"/>
                </a:solidFill>
                <a:latin typeface="Gill Sans MT" panose="020B0502020104020203"/>
              </a:rPr>
              <a:t>OrderStatus</a:t>
            </a: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This is used to get </a:t>
            </a: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OrderStatus</a:t>
            </a: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 for given </a:t>
            </a: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OrderID</a:t>
            </a: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(s)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OrderStatus</a:t>
            </a: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 are fetched from </a:t>
            </a: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Invidi</a:t>
            </a:r>
            <a:endParaRPr lang="en-US" sz="1200" dirty="0">
              <a:solidFill>
                <a:prstClr val="black"/>
              </a:solidFill>
              <a:latin typeface="Gill Sans MT" panose="020B0502020104020203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34E06AF-6096-1444-BAB9-6DDC847EDCE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3929" y="1578123"/>
            <a:ext cx="3772140" cy="18508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D95BE4C-2CCF-0E47-B392-6290FB6A809E}"/>
              </a:ext>
            </a:extLst>
          </p:cNvPr>
          <p:cNvSpPr txBox="1"/>
          <p:nvPr/>
        </p:nvSpPr>
        <p:spPr>
          <a:xfrm>
            <a:off x="5389512" y="623848"/>
            <a:ext cx="296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prstClr val="black"/>
                </a:solidFill>
              </a:rPr>
              <a:t>OrderStatus</a:t>
            </a:r>
            <a:r>
              <a:rPr lang="en-US" dirty="0">
                <a:solidFill>
                  <a:prstClr val="black"/>
                </a:solidFill>
              </a:rPr>
              <a:t> Result Screen</a:t>
            </a:r>
          </a:p>
        </p:txBody>
      </p:sp>
      <p:pic>
        <p:nvPicPr>
          <p:cNvPr id="16" name="Picture 15" descr="Text, letter&#10;&#10;Description automatically generated">
            <a:extLst>
              <a:ext uri="{FF2B5EF4-FFF2-40B4-BE49-F238E27FC236}">
                <a16:creationId xmlns:a16="http://schemas.microsoft.com/office/drawing/2014/main" id="{77F1B1AF-AD2B-5C48-9FFF-8F3C711ACCD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849008" y="947348"/>
            <a:ext cx="4180244" cy="2108656"/>
          </a:xfrm>
          <a:prstGeom prst="rect">
            <a:avLst/>
          </a:prstGeom>
        </p:spPr>
      </p:pic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A629129D-C7BA-5147-922E-1717A774F7D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096000" y="3509734"/>
            <a:ext cx="2654188" cy="1200328"/>
          </a:xfrm>
          <a:prstGeom prst="rect">
            <a:avLst/>
          </a:prstGeom>
        </p:spPr>
      </p:pic>
      <p:pic>
        <p:nvPicPr>
          <p:cNvPr id="18" name="Picture 17" descr="Text, letter&#10;&#10;Description automatically generated">
            <a:extLst>
              <a:ext uri="{FF2B5EF4-FFF2-40B4-BE49-F238E27FC236}">
                <a16:creationId xmlns:a16="http://schemas.microsoft.com/office/drawing/2014/main" id="{37B213E3-1BED-244F-8BDD-CE11EEB64C77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9848007" y="3165362"/>
            <a:ext cx="2124602" cy="210865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5E09115-8100-B247-9C0D-F7D6736F409F}"/>
              </a:ext>
            </a:extLst>
          </p:cNvPr>
          <p:cNvSpPr txBox="1"/>
          <p:nvPr/>
        </p:nvSpPr>
        <p:spPr>
          <a:xfrm>
            <a:off x="145657" y="3511415"/>
            <a:ext cx="35358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Takes multiple </a:t>
            </a:r>
            <a:r>
              <a:rPr lang="en-US" sz="1000" dirty="0" err="1">
                <a:sym typeface="Wingdings" pitchFamily="2" charset="2"/>
              </a:rPr>
              <a:t>OrderId</a:t>
            </a:r>
            <a:r>
              <a:rPr lang="en-US" sz="1000" dirty="0">
                <a:sym typeface="Wingdings" pitchFamily="2" charset="2"/>
              </a:rPr>
              <a:t>(s) at a time as Input , </a:t>
            </a:r>
            <a:r>
              <a:rPr lang="en-US" sz="1000" dirty="0" err="1">
                <a:sym typeface="Wingdings" pitchFamily="2" charset="2"/>
              </a:rPr>
              <a:t>OrderId</a:t>
            </a:r>
            <a:r>
              <a:rPr lang="en-US" sz="1000" dirty="0">
                <a:sym typeface="Wingdings" pitchFamily="2" charset="2"/>
              </a:rPr>
              <a:t>(s) is a Mandatory Filed , multiple </a:t>
            </a:r>
            <a:r>
              <a:rPr lang="en-US" sz="1000" dirty="0" err="1">
                <a:sym typeface="Wingdings" pitchFamily="2" charset="2"/>
              </a:rPr>
              <a:t>OrderIds</a:t>
            </a:r>
            <a:r>
              <a:rPr lang="en-US" sz="1000" dirty="0">
                <a:sym typeface="Wingdings" pitchFamily="2" charset="2"/>
              </a:rPr>
              <a:t> are entered as comma separated values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Supports multiple owners like </a:t>
            </a:r>
            <a:r>
              <a:rPr lang="en-US" sz="1000" dirty="0" err="1">
                <a:sym typeface="Wingdings" pitchFamily="2" charset="2"/>
              </a:rPr>
              <a:t>Operative,Warner</a:t>
            </a:r>
            <a:r>
              <a:rPr lang="en-US" sz="1000" dirty="0">
                <a:sym typeface="Wingdings" pitchFamily="2" charset="2"/>
              </a:rPr>
              <a:t> etc. , and owner is selected from dropdown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 err="1">
                <a:sym typeface="Wingdings" pitchFamily="2" charset="2"/>
              </a:rPr>
              <a:t>OrderStatus</a:t>
            </a:r>
            <a:r>
              <a:rPr lang="en-US" sz="1000" dirty="0">
                <a:sym typeface="Wingdings" pitchFamily="2" charset="2"/>
              </a:rPr>
              <a:t> can be fetched for multiple environments like </a:t>
            </a:r>
            <a:r>
              <a:rPr lang="en-US" sz="1000" dirty="0" err="1">
                <a:sym typeface="Wingdings" pitchFamily="2" charset="2"/>
              </a:rPr>
              <a:t>dev,test,stage</a:t>
            </a:r>
            <a:r>
              <a:rPr lang="en-US" sz="1000" dirty="0">
                <a:sym typeface="Wingdings" pitchFamily="2" charset="2"/>
              </a:rPr>
              <a:t> and prod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Onclick of submit based on Env and Owner appropriate backend </a:t>
            </a:r>
            <a:r>
              <a:rPr lang="en-US" sz="1000" dirty="0" err="1">
                <a:sym typeface="Wingdings" pitchFamily="2" charset="2"/>
              </a:rPr>
              <a:t>api’s</a:t>
            </a:r>
            <a:r>
              <a:rPr lang="en-US" sz="1000" dirty="0">
                <a:sym typeface="Wingdings" pitchFamily="2" charset="2"/>
              </a:rPr>
              <a:t> are called and data is fetched from </a:t>
            </a:r>
            <a:r>
              <a:rPr lang="en-US" sz="1000" dirty="0" err="1">
                <a:sym typeface="Wingdings" pitchFamily="2" charset="2"/>
              </a:rPr>
              <a:t>Invidi</a:t>
            </a:r>
            <a:endParaRPr lang="en-US" sz="1000" dirty="0">
              <a:sym typeface="Wingdings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7A81BB-E7F9-3F49-BD5E-CACDDEE0819B}"/>
              </a:ext>
            </a:extLst>
          </p:cNvPr>
          <p:cNvSpPr txBox="1"/>
          <p:nvPr/>
        </p:nvSpPr>
        <p:spPr>
          <a:xfrm>
            <a:off x="5534951" y="1031040"/>
            <a:ext cx="22652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Results fetched from </a:t>
            </a:r>
            <a:r>
              <a:rPr lang="en-US" sz="1000" dirty="0" err="1"/>
              <a:t>Invidi</a:t>
            </a:r>
            <a:r>
              <a:rPr lang="en-US" sz="1000" dirty="0"/>
              <a:t> , are displayed as paginated results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3 </a:t>
            </a:r>
            <a:r>
              <a:rPr lang="en-US" sz="1000" dirty="0" err="1"/>
              <a:t>OrderId</a:t>
            </a:r>
            <a:r>
              <a:rPr lang="en-US" sz="1000" dirty="0"/>
              <a:t> status per page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Results are in JSON format and rendered as received from </a:t>
            </a:r>
            <a:r>
              <a:rPr lang="en-US" sz="1000" dirty="0" err="1"/>
              <a:t>Invidi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Successful results are displayed in GREEN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Failed results are displayed in RED</a:t>
            </a:r>
          </a:p>
        </p:txBody>
      </p:sp>
    </p:spTree>
    <p:extLst>
      <p:ext uri="{BB962C8B-B14F-4D97-AF65-F5344CB8AC3E}">
        <p14:creationId xmlns:p14="http://schemas.microsoft.com/office/powerpoint/2010/main" val="2690845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08D395-7FF2-4F6C-B2AB-B7EDF8265636}"/>
              </a:ext>
            </a:extLst>
          </p:cNvPr>
          <p:cNvCxnSpPr>
            <a:cxnSpLocks/>
          </p:cNvCxnSpPr>
          <p:nvPr/>
        </p:nvCxnSpPr>
        <p:spPr>
          <a:xfrm>
            <a:off x="3999998" y="3324263"/>
            <a:ext cx="13895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2C1C16D-3FD6-438C-A8D9-27200BA5D18F}"/>
              </a:ext>
            </a:extLst>
          </p:cNvPr>
          <p:cNvSpPr/>
          <p:nvPr/>
        </p:nvSpPr>
        <p:spPr>
          <a:xfrm>
            <a:off x="67269" y="886962"/>
            <a:ext cx="4088600" cy="433808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09AD4B-90C4-4414-AA66-C0C383E99A8A}"/>
              </a:ext>
            </a:extLst>
          </p:cNvPr>
          <p:cNvSpPr/>
          <p:nvPr/>
        </p:nvSpPr>
        <p:spPr>
          <a:xfrm>
            <a:off x="5389513" y="493618"/>
            <a:ext cx="6688558" cy="48439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D94D62-157F-324D-ABED-01A09BFF6BA3}"/>
              </a:ext>
            </a:extLst>
          </p:cNvPr>
          <p:cNvSpPr txBox="1"/>
          <p:nvPr/>
        </p:nvSpPr>
        <p:spPr>
          <a:xfrm>
            <a:off x="145657" y="1123409"/>
            <a:ext cx="296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prstClr val="black"/>
                </a:solidFill>
              </a:rPr>
              <a:t>OrderLineStatus</a:t>
            </a:r>
            <a:r>
              <a:rPr lang="en-US" dirty="0">
                <a:solidFill>
                  <a:prstClr val="black"/>
                </a:solidFill>
              </a:rPr>
              <a:t> Input Screen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4CFB0-F7E4-3D49-8E4C-0F4E4130B488}"/>
              </a:ext>
            </a:extLst>
          </p:cNvPr>
          <p:cNvSpPr txBox="1"/>
          <p:nvPr/>
        </p:nvSpPr>
        <p:spPr>
          <a:xfrm>
            <a:off x="402842" y="107710"/>
            <a:ext cx="4986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Get </a:t>
            </a:r>
            <a:r>
              <a:rPr lang="en-US" dirty="0" err="1">
                <a:solidFill>
                  <a:prstClr val="black"/>
                </a:solidFill>
                <a:latin typeface="Gill Sans MT" panose="020B0502020104020203"/>
              </a:rPr>
              <a:t>OrderLineStatus</a:t>
            </a: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This is used to get </a:t>
            </a: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OrderLineStatus</a:t>
            </a: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 for given </a:t>
            </a: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OrderLineID</a:t>
            </a: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(s)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OrderLineStatus</a:t>
            </a: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 are fetched from </a:t>
            </a:r>
            <a:r>
              <a:rPr lang="en-US" sz="1200" dirty="0" err="1">
                <a:solidFill>
                  <a:prstClr val="black"/>
                </a:solidFill>
                <a:latin typeface="Gill Sans MT" panose="020B0502020104020203"/>
              </a:rPr>
              <a:t>Invidi</a:t>
            </a:r>
            <a:endParaRPr lang="en-US" sz="1200" dirty="0">
              <a:solidFill>
                <a:prstClr val="black"/>
              </a:solidFill>
              <a:latin typeface="Gill Sans MT" panose="020B0502020104020203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95BE4C-2CCF-0E47-B392-6290FB6A809E}"/>
              </a:ext>
            </a:extLst>
          </p:cNvPr>
          <p:cNvSpPr txBox="1"/>
          <p:nvPr/>
        </p:nvSpPr>
        <p:spPr>
          <a:xfrm>
            <a:off x="5389512" y="623848"/>
            <a:ext cx="3438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prstClr val="black"/>
                </a:solidFill>
              </a:rPr>
              <a:t>OrderLineStatus</a:t>
            </a:r>
            <a:r>
              <a:rPr lang="en-US" dirty="0">
                <a:solidFill>
                  <a:prstClr val="black"/>
                </a:solidFill>
              </a:rPr>
              <a:t> Result Screen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E09115-8100-B247-9C0D-F7D6736F409F}"/>
              </a:ext>
            </a:extLst>
          </p:cNvPr>
          <p:cNvSpPr txBox="1"/>
          <p:nvPr/>
        </p:nvSpPr>
        <p:spPr>
          <a:xfrm>
            <a:off x="145657" y="3511415"/>
            <a:ext cx="35358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Takes multiple </a:t>
            </a:r>
            <a:r>
              <a:rPr lang="en-US" sz="1000" dirty="0" err="1">
                <a:sym typeface="Wingdings" pitchFamily="2" charset="2"/>
              </a:rPr>
              <a:t>OrderLineId</a:t>
            </a:r>
            <a:r>
              <a:rPr lang="en-US" sz="1000" dirty="0">
                <a:sym typeface="Wingdings" pitchFamily="2" charset="2"/>
              </a:rPr>
              <a:t>(s) at a time as Input , </a:t>
            </a:r>
            <a:r>
              <a:rPr lang="en-US" sz="1000" dirty="0" err="1">
                <a:sym typeface="Wingdings" pitchFamily="2" charset="2"/>
              </a:rPr>
              <a:t>OrderLineId</a:t>
            </a:r>
            <a:r>
              <a:rPr lang="en-US" sz="1000" dirty="0">
                <a:sym typeface="Wingdings" pitchFamily="2" charset="2"/>
              </a:rPr>
              <a:t>(s) is a Mandatory Filed , multiple </a:t>
            </a:r>
            <a:r>
              <a:rPr lang="en-US" sz="1000" dirty="0" err="1">
                <a:sym typeface="Wingdings" pitchFamily="2" charset="2"/>
              </a:rPr>
              <a:t>OrderLineIds</a:t>
            </a:r>
            <a:r>
              <a:rPr lang="en-US" sz="1000" dirty="0">
                <a:sym typeface="Wingdings" pitchFamily="2" charset="2"/>
              </a:rPr>
              <a:t> are entered as comma separated values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Supports multiple owners like </a:t>
            </a:r>
            <a:r>
              <a:rPr lang="en-US" sz="1000" dirty="0" err="1">
                <a:sym typeface="Wingdings" pitchFamily="2" charset="2"/>
              </a:rPr>
              <a:t>Operative,Warner</a:t>
            </a:r>
            <a:r>
              <a:rPr lang="en-US" sz="1000" dirty="0">
                <a:sym typeface="Wingdings" pitchFamily="2" charset="2"/>
              </a:rPr>
              <a:t> etc. , and owner is selected from dropdown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 err="1">
                <a:sym typeface="Wingdings" pitchFamily="2" charset="2"/>
              </a:rPr>
              <a:t>OrderStatus</a:t>
            </a:r>
            <a:r>
              <a:rPr lang="en-US" sz="1000" dirty="0">
                <a:sym typeface="Wingdings" pitchFamily="2" charset="2"/>
              </a:rPr>
              <a:t> can be fetched for multiple environments like </a:t>
            </a:r>
            <a:r>
              <a:rPr lang="en-US" sz="1000" dirty="0" err="1">
                <a:sym typeface="Wingdings" pitchFamily="2" charset="2"/>
              </a:rPr>
              <a:t>dev,test,stage</a:t>
            </a:r>
            <a:r>
              <a:rPr lang="en-US" sz="1000" dirty="0">
                <a:sym typeface="Wingdings" pitchFamily="2" charset="2"/>
              </a:rPr>
              <a:t> and prod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Onclick of submit based on Env and Owner appropriate backend </a:t>
            </a:r>
            <a:r>
              <a:rPr lang="en-US" sz="1000" dirty="0" err="1">
                <a:sym typeface="Wingdings" pitchFamily="2" charset="2"/>
              </a:rPr>
              <a:t>api’s</a:t>
            </a:r>
            <a:r>
              <a:rPr lang="en-US" sz="1000" dirty="0">
                <a:sym typeface="Wingdings" pitchFamily="2" charset="2"/>
              </a:rPr>
              <a:t> are called and data is fetched from </a:t>
            </a:r>
            <a:r>
              <a:rPr lang="en-US" sz="1000" dirty="0" err="1">
                <a:sym typeface="Wingdings" pitchFamily="2" charset="2"/>
              </a:rPr>
              <a:t>Invidi</a:t>
            </a:r>
            <a:endParaRPr lang="en-US" sz="1000" dirty="0">
              <a:sym typeface="Wingdings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7A81BB-E7F9-3F49-BD5E-CACDDEE0819B}"/>
              </a:ext>
            </a:extLst>
          </p:cNvPr>
          <p:cNvSpPr txBox="1"/>
          <p:nvPr/>
        </p:nvSpPr>
        <p:spPr>
          <a:xfrm>
            <a:off x="5534952" y="1031040"/>
            <a:ext cx="23007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Results fetched from </a:t>
            </a:r>
            <a:r>
              <a:rPr lang="en-US" sz="1000" dirty="0" err="1"/>
              <a:t>Invidi</a:t>
            </a:r>
            <a:r>
              <a:rPr lang="en-US" sz="1000" dirty="0"/>
              <a:t> , are displayed as paginated results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3 </a:t>
            </a:r>
            <a:r>
              <a:rPr lang="en-US" sz="1000" dirty="0" err="1"/>
              <a:t>OrderLineId</a:t>
            </a:r>
            <a:r>
              <a:rPr lang="en-US" sz="1000" dirty="0"/>
              <a:t> status per page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Results are in JSON format and rendered as received from </a:t>
            </a:r>
            <a:r>
              <a:rPr lang="en-US" sz="1000" dirty="0" err="1"/>
              <a:t>Invidi</a:t>
            </a:r>
            <a:endParaRPr 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Successful results are displayed in GREEN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Failed results are displayed in RED</a:t>
            </a:r>
          </a:p>
        </p:txBody>
      </p:sp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2343135-0E31-C549-A2DB-EFDE551B9A4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1745" y="1470846"/>
            <a:ext cx="3848253" cy="1875739"/>
          </a:xfrm>
          <a:prstGeom prst="rect">
            <a:avLst/>
          </a:prstGeom>
        </p:spPr>
      </p:pic>
      <p:pic>
        <p:nvPicPr>
          <p:cNvPr id="15" name="Picture 14" descr="Text, letter&#10;&#10;Description automatically generated">
            <a:extLst>
              <a:ext uri="{FF2B5EF4-FFF2-40B4-BE49-F238E27FC236}">
                <a16:creationId xmlns:a16="http://schemas.microsoft.com/office/drawing/2014/main" id="{B2576B28-BCA8-F64B-ADE1-ADC73FFA945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873550" y="993180"/>
            <a:ext cx="4166705" cy="1879493"/>
          </a:xfrm>
          <a:prstGeom prst="rect">
            <a:avLst/>
          </a:prstGeom>
        </p:spPr>
      </p:pic>
      <p:pic>
        <p:nvPicPr>
          <p:cNvPr id="21" name="Picture 20" descr="A picture containing scatter chart&#10;&#10;Description automatically generated">
            <a:extLst>
              <a:ext uri="{FF2B5EF4-FFF2-40B4-BE49-F238E27FC236}">
                <a16:creationId xmlns:a16="http://schemas.microsoft.com/office/drawing/2014/main" id="{37DCEB5C-981F-FE4C-9F73-A7FFF0098FD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737604" y="3429000"/>
            <a:ext cx="3244556" cy="1200329"/>
          </a:xfrm>
          <a:prstGeom prst="rect">
            <a:avLst/>
          </a:prstGeom>
        </p:spPr>
      </p:pic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8148F08C-4E97-BB44-8C1F-60136DEFD4C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9532418" y="3002145"/>
            <a:ext cx="2137776" cy="222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494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08D395-7FF2-4F6C-B2AB-B7EDF8265636}"/>
              </a:ext>
            </a:extLst>
          </p:cNvPr>
          <p:cNvCxnSpPr>
            <a:cxnSpLocks/>
          </p:cNvCxnSpPr>
          <p:nvPr/>
        </p:nvCxnSpPr>
        <p:spPr>
          <a:xfrm>
            <a:off x="5122258" y="3327328"/>
            <a:ext cx="11236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2C1C16D-3FD6-438C-A8D9-27200BA5D18F}"/>
              </a:ext>
            </a:extLst>
          </p:cNvPr>
          <p:cNvSpPr/>
          <p:nvPr/>
        </p:nvSpPr>
        <p:spPr>
          <a:xfrm>
            <a:off x="72829" y="846374"/>
            <a:ext cx="5049429" cy="51255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defRPr/>
            </a:pPr>
            <a:br>
              <a:rPr lang="pt-BR" dirty="0">
                <a:solidFill>
                  <a:prstClr val="black"/>
                </a:solidFill>
              </a:rPr>
            </a:br>
            <a:br>
              <a:rPr lang="pt-BR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09AD4B-90C4-4414-AA66-C0C383E99A8A}"/>
              </a:ext>
            </a:extLst>
          </p:cNvPr>
          <p:cNvSpPr/>
          <p:nvPr/>
        </p:nvSpPr>
        <p:spPr>
          <a:xfrm>
            <a:off x="6245879" y="846374"/>
            <a:ext cx="5873292" cy="48045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br>
              <a:rPr lang="en-US" dirty="0">
                <a:solidFill>
                  <a:prstClr val="black"/>
                </a:solidFill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5C1517-C249-0A48-9875-89F8F16F1DB5}"/>
              </a:ext>
            </a:extLst>
          </p:cNvPr>
          <p:cNvSpPr txBox="1"/>
          <p:nvPr/>
        </p:nvSpPr>
        <p:spPr>
          <a:xfrm>
            <a:off x="402842" y="107710"/>
            <a:ext cx="49866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API Wrapper Scan Logs </a:t>
            </a:r>
          </a:p>
          <a:p>
            <a:pPr lvl="0">
              <a:defRPr/>
            </a:pPr>
            <a:r>
              <a:rPr lang="en-US" sz="1200" dirty="0">
                <a:solidFill>
                  <a:prstClr val="black"/>
                </a:solidFill>
                <a:latin typeface="Gill Sans MT" panose="020B0502020104020203"/>
              </a:rPr>
              <a:t>This is used to get </a:t>
            </a:r>
            <a:r>
              <a:rPr lang="en-IN" sz="1200" dirty="0">
                <a:solidFill>
                  <a:prstClr val="black"/>
                </a:solidFill>
                <a:latin typeface="Gill Sans MT" panose="020B0502020104020203"/>
              </a:rPr>
              <a:t>scan the logs, based on given patterns, and displays all the matching patterns/results </a:t>
            </a:r>
            <a:endParaRPr lang="en-US" sz="1200" dirty="0">
              <a:solidFill>
                <a:prstClr val="black"/>
              </a:solidFill>
              <a:latin typeface="Gill Sans MT" panose="020B0502020104020203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26596B-188E-A642-984D-0357E0FC5B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2828" y="1212155"/>
            <a:ext cx="4515355" cy="16004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D3F133-5015-354A-9D6F-6D327ED466BC}"/>
              </a:ext>
            </a:extLst>
          </p:cNvPr>
          <p:cNvSpPr txBox="1"/>
          <p:nvPr/>
        </p:nvSpPr>
        <p:spPr>
          <a:xfrm>
            <a:off x="153007" y="912565"/>
            <a:ext cx="2969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</a:rPr>
              <a:t>Scan Logs Input Screen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43E46B-6919-904D-AEEC-46FB76DC054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3007" y="2910761"/>
            <a:ext cx="1585296" cy="651968"/>
          </a:xfrm>
          <a:prstGeom prst="rect">
            <a:avLst/>
          </a:prstGeom>
        </p:spPr>
      </p:pic>
      <p:pic>
        <p:nvPicPr>
          <p:cNvPr id="12" name="Picture 11" descr="Text&#10;&#10;Description automatically generated with medium confidence">
            <a:extLst>
              <a:ext uri="{FF2B5EF4-FFF2-40B4-BE49-F238E27FC236}">
                <a16:creationId xmlns:a16="http://schemas.microsoft.com/office/drawing/2014/main" id="{6F046BC5-80F7-0347-91BB-3860F164D4B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880252" y="2924795"/>
            <a:ext cx="1585296" cy="651968"/>
          </a:xfrm>
          <a:prstGeom prst="rect">
            <a:avLst/>
          </a:prstGeom>
        </p:spPr>
      </p:pic>
      <p:pic>
        <p:nvPicPr>
          <p:cNvPr id="13" name="Picture 12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94E856C1-2912-2945-958A-DFC41D20831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538376" y="2924795"/>
            <a:ext cx="1511054" cy="73866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E3D35C3-6643-5749-A269-AE4F51AD8714}"/>
              </a:ext>
            </a:extLst>
          </p:cNvPr>
          <p:cNvSpPr txBox="1"/>
          <p:nvPr/>
        </p:nvSpPr>
        <p:spPr>
          <a:xfrm>
            <a:off x="113610" y="3674937"/>
            <a:ext cx="472649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Logs are retrieved based on input keys provided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Keys are grepped against selected logs and matching results are retrieved and displayed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Supports multiple owners like </a:t>
            </a:r>
            <a:r>
              <a:rPr lang="en-US" sz="1000" dirty="0" err="1">
                <a:sym typeface="Wingdings" pitchFamily="2" charset="2"/>
              </a:rPr>
              <a:t>Operative,Warner</a:t>
            </a:r>
            <a:r>
              <a:rPr lang="en-US" sz="1000" dirty="0">
                <a:sym typeface="Wingdings" pitchFamily="2" charset="2"/>
              </a:rPr>
              <a:t> etc. , and owner is selected from dropdown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Logs can be fetched for multiple environments like </a:t>
            </a:r>
            <a:r>
              <a:rPr lang="en-US" sz="1000" dirty="0" err="1">
                <a:sym typeface="Wingdings" pitchFamily="2" charset="2"/>
              </a:rPr>
              <a:t>dev,test,stage</a:t>
            </a:r>
            <a:r>
              <a:rPr lang="en-US" sz="1000" dirty="0">
                <a:sym typeface="Wingdings" pitchFamily="2" charset="2"/>
              </a:rPr>
              <a:t> and prod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Patterns can be fetched from </a:t>
            </a:r>
            <a:r>
              <a:rPr lang="en-US" sz="1000" dirty="0" err="1">
                <a:sym typeface="Wingdings" pitchFamily="2" charset="2"/>
              </a:rPr>
              <a:t>SumoLogic</a:t>
            </a:r>
            <a:r>
              <a:rPr lang="en-US" sz="1000" dirty="0">
                <a:sym typeface="Wingdings" pitchFamily="2" charset="2"/>
              </a:rPr>
              <a:t> Logs or Owner Specific logs(Default Logs)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ym typeface="Wingdings" pitchFamily="2" charset="2"/>
              </a:rPr>
              <a:t>Onclick of submit based on Env and Owner appropriate backend </a:t>
            </a:r>
            <a:r>
              <a:rPr lang="en-US" sz="1000" dirty="0" err="1">
                <a:sym typeface="Wingdings" pitchFamily="2" charset="2"/>
              </a:rPr>
              <a:t>api’s</a:t>
            </a:r>
            <a:r>
              <a:rPr lang="en-US" sz="1000" dirty="0">
                <a:sym typeface="Wingdings" pitchFamily="2" charset="2"/>
              </a:rPr>
              <a:t> are called and data is fetched from appropriate logs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Following keys are provided for searching logs </a:t>
            </a:r>
          </a:p>
          <a:p>
            <a:endParaRPr lang="en-US" sz="10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635F7579-1AA2-A44F-A407-D6714225F3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85198"/>
              </p:ext>
            </p:extLst>
          </p:nvPr>
        </p:nvGraphicFramePr>
        <p:xfrm>
          <a:off x="2877888" y="5013906"/>
          <a:ext cx="2095839" cy="9294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46663">
                  <a:extLst>
                    <a:ext uri="{9D8B030D-6E8A-4147-A177-3AD203B41FA5}">
                      <a16:colId xmlns:a16="http://schemas.microsoft.com/office/drawing/2014/main" val="2362986614"/>
                    </a:ext>
                  </a:extLst>
                </a:gridCol>
                <a:gridCol w="1249176">
                  <a:extLst>
                    <a:ext uri="{9D8B030D-6E8A-4147-A177-3AD203B41FA5}">
                      <a16:colId xmlns:a16="http://schemas.microsoft.com/office/drawing/2014/main" val="3478793368"/>
                    </a:ext>
                  </a:extLst>
                </a:gridCol>
              </a:tblGrid>
              <a:tr h="15490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OrderId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Order ID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4843074"/>
                  </a:ext>
                </a:extLst>
              </a:tr>
              <a:tr h="15490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OrderLineId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OrderLine ID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89077218"/>
                  </a:ext>
                </a:extLst>
              </a:tr>
              <a:tr h="15490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OrderStatus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Order Status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44395563"/>
                  </a:ext>
                </a:extLst>
              </a:tr>
              <a:tr h="15490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TimeStart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Order Start Time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5435245"/>
                  </a:ext>
                </a:extLst>
              </a:tr>
              <a:tr h="15490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Status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>
                          <a:effectLst/>
                        </a:rPr>
                        <a:t>Status</a:t>
                      </a:r>
                      <a:endParaRPr lang="en-IN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05049386"/>
                  </a:ext>
                </a:extLst>
              </a:tr>
              <a:tr h="154905"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Pattern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800" u="none" strike="noStrike" dirty="0">
                          <a:effectLst/>
                        </a:rPr>
                        <a:t>Generic Patterns</a:t>
                      </a:r>
                      <a:endParaRPr lang="en-IN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07586970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8DEED9FF-C660-2745-9D0C-CD510DF5F409}"/>
              </a:ext>
            </a:extLst>
          </p:cNvPr>
          <p:cNvSpPr txBox="1"/>
          <p:nvPr/>
        </p:nvSpPr>
        <p:spPr>
          <a:xfrm>
            <a:off x="6245879" y="912565"/>
            <a:ext cx="2969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</a:rPr>
              <a:t>Scan Logs Output Screen</a:t>
            </a:r>
          </a:p>
        </p:txBody>
      </p:sp>
      <p:pic>
        <p:nvPicPr>
          <p:cNvPr id="22" name="Picture 2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A928D6F-DF7F-2547-B11F-585A7C08BD64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6511743" y="1225175"/>
            <a:ext cx="4922303" cy="210215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B897728-088F-F546-8A8D-8C2DDFC6D1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205" y="5330949"/>
            <a:ext cx="1892300" cy="4826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443A248-1E3D-634F-85FA-10F6146C9152}"/>
              </a:ext>
            </a:extLst>
          </p:cNvPr>
          <p:cNvSpPr txBox="1"/>
          <p:nvPr/>
        </p:nvSpPr>
        <p:spPr>
          <a:xfrm>
            <a:off x="6511743" y="3512777"/>
            <a:ext cx="47604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Based on the keys provided as input , loges are grepped and grep results are rendered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Results are paginated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10 results per page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F556257-351A-C342-8B0A-CBADB14E548B}"/>
              </a:ext>
            </a:extLst>
          </p:cNvPr>
          <p:cNvSpPr txBox="1"/>
          <p:nvPr/>
        </p:nvSpPr>
        <p:spPr>
          <a:xfrm>
            <a:off x="6511743" y="4178954"/>
            <a:ext cx="518699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b="1" dirty="0"/>
              <a:t>How inputs  are resolved to grep patterns </a:t>
            </a:r>
            <a:endParaRPr lang="en-IN" sz="1000" dirty="0"/>
          </a:p>
          <a:p>
            <a:r>
              <a:rPr lang="en-IN" sz="1000" b="1" dirty="0"/>
              <a:t>Input :</a:t>
            </a:r>
            <a:endParaRPr lang="en-IN" sz="1000" dirty="0"/>
          </a:p>
          <a:p>
            <a:r>
              <a:rPr lang="en-IN" sz="1000" dirty="0"/>
              <a:t>"Owner": "</a:t>
            </a:r>
            <a:r>
              <a:rPr lang="en-IN" sz="1000" dirty="0" err="1"/>
              <a:t>OperativePil</a:t>
            </a:r>
            <a:r>
              <a:rPr lang="en-IN" sz="1000" dirty="0"/>
              <a:t>",</a:t>
            </a:r>
          </a:p>
          <a:p>
            <a:r>
              <a:rPr lang="en-IN" sz="1000" dirty="0"/>
              <a:t> "Log": "Default",</a:t>
            </a:r>
          </a:p>
          <a:p>
            <a:r>
              <a:rPr lang="en-IN" sz="1000" dirty="0"/>
              <a:t> "</a:t>
            </a:r>
            <a:r>
              <a:rPr lang="en-IN" sz="1000" dirty="0" err="1"/>
              <a:t>orderId</a:t>
            </a:r>
            <a:r>
              <a:rPr lang="en-IN" sz="1000" dirty="0"/>
              <a:t>": "14141673",</a:t>
            </a:r>
          </a:p>
          <a:p>
            <a:r>
              <a:rPr lang="en-IN" sz="1000" dirty="0"/>
              <a:t>  "</a:t>
            </a:r>
            <a:r>
              <a:rPr lang="en-IN" sz="1000" dirty="0" err="1"/>
              <a:t>orderStatus</a:t>
            </a:r>
            <a:r>
              <a:rPr lang="en-IN" sz="1000" dirty="0"/>
              <a:t>": "Unapproved" </a:t>
            </a:r>
          </a:p>
          <a:p>
            <a:r>
              <a:rPr lang="en-IN" sz="1000" b="1" dirty="0"/>
              <a:t>grep pattern:</a:t>
            </a:r>
            <a:endParaRPr lang="en-IN" sz="1000" dirty="0"/>
          </a:p>
          <a:p>
            <a:r>
              <a:rPr lang="en-IN" sz="1000" dirty="0"/>
              <a:t>grep JSON= </a:t>
            </a:r>
            <a:r>
              <a:rPr lang="en-IN" sz="1000" dirty="0" err="1"/>
              <a:t>PilAdIpInvidi.log</a:t>
            </a:r>
            <a:r>
              <a:rPr lang="en-IN" sz="1000" dirty="0"/>
              <a:t>* | grep "'</a:t>
            </a:r>
            <a:r>
              <a:rPr lang="en-IN" sz="1000" dirty="0" err="1"/>
              <a:t>orderId</a:t>
            </a:r>
            <a:r>
              <a:rPr lang="en-IN" sz="1000" dirty="0"/>
              <a:t>': '14141673'| grep "'</a:t>
            </a:r>
            <a:r>
              <a:rPr lang="en-IN" sz="1000" dirty="0" err="1"/>
              <a:t>orderStatus</a:t>
            </a:r>
            <a:r>
              <a:rPr lang="en-IN" sz="1000" dirty="0"/>
              <a:t>': 'Unapproved'" | grep -v grep</a:t>
            </a: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53943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4A078A-EBA0-428F-9F9F-EFB360090B3C}"/>
              </a:ext>
            </a:extLst>
          </p:cNvPr>
          <p:cNvSpPr txBox="1"/>
          <p:nvPr/>
        </p:nvSpPr>
        <p:spPr>
          <a:xfrm>
            <a:off x="1641858" y="164999"/>
            <a:ext cx="712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Prod Support Framework - for ALL Owners – System Reliability </a:t>
            </a:r>
            <a:r>
              <a:rPr lang="en-US" dirty="0" err="1">
                <a:solidFill>
                  <a:prstClr val="black"/>
                </a:solidFill>
                <a:latin typeface="Gill Sans MT" panose="020B0502020104020203"/>
              </a:rPr>
              <a:t>Engg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008D395-7FF2-4F6C-B2AB-B7EDF8265636}"/>
              </a:ext>
            </a:extLst>
          </p:cNvPr>
          <p:cNvCxnSpPr/>
          <p:nvPr/>
        </p:nvCxnSpPr>
        <p:spPr>
          <a:xfrm>
            <a:off x="3999998" y="3324263"/>
            <a:ext cx="16565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2C1C16D-3FD6-438C-A8D9-27200BA5D18F}"/>
              </a:ext>
            </a:extLst>
          </p:cNvPr>
          <p:cNvSpPr/>
          <p:nvPr/>
        </p:nvSpPr>
        <p:spPr>
          <a:xfrm>
            <a:off x="0" y="534330"/>
            <a:ext cx="4088600" cy="557985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>
              <a:defRPr/>
            </a:pPr>
            <a:br>
              <a:rPr lang="en-US" b="1" dirty="0">
                <a:solidFill>
                  <a:prstClr val="black"/>
                </a:solidFill>
                <a:latin typeface="Gill Sans MT" panose="020B0502020104020203"/>
              </a:rPr>
            </a:br>
            <a:br>
              <a:rPr lang="en-US" b="1" dirty="0">
                <a:solidFill>
                  <a:prstClr val="black"/>
                </a:solidFill>
                <a:latin typeface="Gill Sans MT" panose="020B0502020104020203"/>
              </a:rPr>
            </a:br>
            <a:br>
              <a:rPr lang="en-US" b="1" dirty="0">
                <a:solidFill>
                  <a:prstClr val="black"/>
                </a:solidFill>
                <a:latin typeface="Gill Sans MT" panose="020B0502020104020203"/>
              </a:rPr>
            </a:br>
            <a:r>
              <a:rPr lang="en-US" b="1" dirty="0">
                <a:solidFill>
                  <a:prstClr val="black"/>
                </a:solidFill>
                <a:latin typeface="Gill Sans MT" panose="020B0502020104020203"/>
              </a:rPr>
              <a:t>Framework UI Checklist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- Check Order/Line Details from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Invidi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- Get Order/Line in SFE OP1 Format</a:t>
            </a:r>
            <a:br>
              <a:rPr lang="en-US" dirty="0">
                <a:solidFill>
                  <a:prstClr val="black"/>
                </a:solidFill>
                <a:latin typeface="Gill Sans MT" panose="020B0502020104020203"/>
              </a:rPr>
            </a:b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-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Scan Sumo-Logic/Owner Log Pattern</a:t>
            </a:r>
            <a:br>
              <a:rPr lang="en-US" dirty="0">
                <a:solidFill>
                  <a:prstClr val="black"/>
                </a:solidFill>
                <a:latin typeface="Gill Sans MT" panose="020B0502020104020203"/>
              </a:rPr>
            </a:br>
            <a:r>
              <a:rPr lang="en-US" dirty="0">
                <a:solidFill>
                  <a:prstClr val="black"/>
                </a:solidFill>
              </a:rPr>
              <a:t>to add multiple, add: Pattern1, Pattern2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  <a:p>
            <a:pPr lvl="0" algn="ctr">
              <a:defRPr/>
            </a:pPr>
            <a:r>
              <a:rPr lang="en-US" b="1" dirty="0">
                <a:solidFill>
                  <a:prstClr val="black"/>
                </a:solidFill>
                <a:latin typeface="Gill Sans MT" panose="020B0502020104020203"/>
              </a:rPr>
              <a:t>5 Types </a:t>
            </a:r>
            <a:r>
              <a:rPr lang="en-US" b="1" dirty="0">
                <a:solidFill>
                  <a:prstClr val="black"/>
                </a:solidFill>
              </a:rPr>
              <a:t>of Patterns: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b="1" dirty="0">
                <a:solidFill>
                  <a:prstClr val="black"/>
                </a:solidFill>
              </a:rPr>
              <a:t>[a] /</a:t>
            </a:r>
            <a:r>
              <a:rPr lang="en-US" b="1" dirty="0" err="1">
                <a:solidFill>
                  <a:prstClr val="black"/>
                </a:solidFill>
              </a:rPr>
              <a:t>scanlogs</a:t>
            </a:r>
            <a:r>
              <a:rPr lang="en-US" b="1" dirty="0">
                <a:solidFill>
                  <a:prstClr val="black"/>
                </a:solidFill>
              </a:rPr>
              <a:t> for </a:t>
            </a:r>
            <a:r>
              <a:rPr lang="en-US" b="1" dirty="0" err="1">
                <a:solidFill>
                  <a:prstClr val="black"/>
                </a:solidFill>
              </a:rPr>
              <a:t>orderId</a:t>
            </a:r>
            <a:r>
              <a:rPr lang="en-US" b="1" dirty="0">
                <a:solidFill>
                  <a:prstClr val="black"/>
                </a:solidFill>
              </a:rPr>
              <a:t>:</a:t>
            </a:r>
          </a:p>
          <a:p>
            <a:pPr lvl="0" algn="ctr">
              <a:defRPr/>
            </a:pPr>
            <a:r>
              <a:rPr lang="en-US" dirty="0">
                <a:solidFill>
                  <a:prstClr val="black"/>
                </a:solidFill>
              </a:rPr>
              <a:t>{ "Owner": "</a:t>
            </a:r>
            <a:r>
              <a:rPr lang="en-US" dirty="0" err="1">
                <a:solidFill>
                  <a:prstClr val="black"/>
                </a:solidFill>
              </a:rPr>
              <a:t>OperativePil</a:t>
            </a:r>
            <a:r>
              <a:rPr lang="en-US" dirty="0">
                <a:solidFill>
                  <a:prstClr val="black"/>
                </a:solidFill>
              </a:rPr>
              <a:t>", "Log": "Default", "</a:t>
            </a:r>
            <a:r>
              <a:rPr lang="en-US" dirty="0" err="1">
                <a:solidFill>
                  <a:prstClr val="black"/>
                </a:solidFill>
              </a:rPr>
              <a:t>orderId</a:t>
            </a:r>
            <a:r>
              <a:rPr lang="en-US" dirty="0">
                <a:solidFill>
                  <a:prstClr val="black"/>
                </a:solidFill>
              </a:rPr>
              <a:t>": "14141673“, "</a:t>
            </a:r>
            <a:r>
              <a:rPr lang="en-US" dirty="0" err="1">
                <a:solidFill>
                  <a:prstClr val="black"/>
                </a:solidFill>
              </a:rPr>
              <a:t>orderStatus</a:t>
            </a:r>
            <a:r>
              <a:rPr lang="en-US" dirty="0">
                <a:solidFill>
                  <a:prstClr val="black"/>
                </a:solidFill>
              </a:rPr>
              <a:t>": "Unapproved " }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% grep JSON= PilAdIpInvidi.log* | grep "'</a:t>
            </a:r>
            <a:r>
              <a:rPr lang="en-US" dirty="0" err="1">
                <a:solidFill>
                  <a:prstClr val="black"/>
                </a:solidFill>
              </a:rPr>
              <a:t>orderId</a:t>
            </a:r>
            <a:r>
              <a:rPr lang="en-US" dirty="0">
                <a:solidFill>
                  <a:prstClr val="black"/>
                </a:solidFill>
              </a:rPr>
              <a:t>': '14141673'" | grep "'</a:t>
            </a:r>
            <a:r>
              <a:rPr lang="en-US" dirty="0" err="1">
                <a:solidFill>
                  <a:prstClr val="black"/>
                </a:solidFill>
              </a:rPr>
              <a:t>orderStatus</a:t>
            </a:r>
            <a:r>
              <a:rPr lang="en-US" dirty="0">
                <a:solidFill>
                  <a:prstClr val="black"/>
                </a:solidFill>
              </a:rPr>
              <a:t>': 'Unapproved'"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b="1" dirty="0">
                <a:solidFill>
                  <a:prstClr val="black"/>
                </a:solidFill>
              </a:rPr>
              <a:t>[b] /</a:t>
            </a:r>
            <a:r>
              <a:rPr lang="en-US" b="1" dirty="0" err="1">
                <a:solidFill>
                  <a:prstClr val="black"/>
                </a:solidFill>
              </a:rPr>
              <a:t>scanlogs</a:t>
            </a:r>
            <a:r>
              <a:rPr lang="en-US" b="1" dirty="0">
                <a:solidFill>
                  <a:prstClr val="black"/>
                </a:solidFill>
              </a:rPr>
              <a:t> for </a:t>
            </a:r>
            <a:r>
              <a:rPr lang="en-US" b="1" dirty="0" err="1">
                <a:solidFill>
                  <a:prstClr val="black"/>
                </a:solidFill>
              </a:rPr>
              <a:t>lineitemId</a:t>
            </a:r>
            <a:r>
              <a:rPr lang="en-US" b="1" dirty="0">
                <a:solidFill>
                  <a:prstClr val="black"/>
                </a:solidFill>
              </a:rPr>
              <a:t>:</a:t>
            </a:r>
          </a:p>
          <a:p>
            <a:pPr lvl="0" algn="ctr">
              <a:defRPr/>
            </a:pPr>
            <a:r>
              <a:rPr lang="en-US" dirty="0">
                <a:solidFill>
                  <a:prstClr val="black"/>
                </a:solidFill>
              </a:rPr>
              <a:t>{ "Owner": "</a:t>
            </a:r>
            <a:r>
              <a:rPr lang="en-US" dirty="0" err="1">
                <a:solidFill>
                  <a:prstClr val="black"/>
                </a:solidFill>
              </a:rPr>
              <a:t>OperativePil</a:t>
            </a:r>
            <a:r>
              <a:rPr lang="en-US" dirty="0">
                <a:solidFill>
                  <a:prstClr val="black"/>
                </a:solidFill>
              </a:rPr>
              <a:t>“, "Log“, "Default", "</a:t>
            </a:r>
            <a:r>
              <a:rPr lang="en-US" dirty="0" err="1">
                <a:solidFill>
                  <a:prstClr val="black"/>
                </a:solidFill>
              </a:rPr>
              <a:t>lineitemId</a:t>
            </a:r>
            <a:r>
              <a:rPr lang="en-US" dirty="0">
                <a:solidFill>
                  <a:prstClr val="black"/>
                </a:solidFill>
              </a:rPr>
              <a:t>": "4204101", "Pattern": "unapproved " }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% grep JSON= PilAdIpInvidi.log* | grep "'</a:t>
            </a:r>
            <a:r>
              <a:rPr lang="en-US" dirty="0" err="1">
                <a:solidFill>
                  <a:prstClr val="black"/>
                </a:solidFill>
              </a:rPr>
              <a:t>lineitemId</a:t>
            </a:r>
            <a:r>
              <a:rPr lang="en-US" dirty="0">
                <a:solidFill>
                  <a:prstClr val="black"/>
                </a:solidFill>
              </a:rPr>
              <a:t>': '4204101'" | grep "unapproved"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br>
              <a:rPr lang="en-US" dirty="0">
                <a:solidFill>
                  <a:prstClr val="black"/>
                </a:solidFill>
                <a:latin typeface="Gill Sans MT" panose="020B0502020104020203"/>
              </a:rPr>
            </a:br>
            <a:br>
              <a:rPr lang="en-US" dirty="0">
                <a:solidFill>
                  <a:prstClr val="black"/>
                </a:solidFill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09AD4B-90C4-4414-AA66-C0C383E99A8A}"/>
              </a:ext>
            </a:extLst>
          </p:cNvPr>
          <p:cNvSpPr/>
          <p:nvPr/>
        </p:nvSpPr>
        <p:spPr>
          <a:xfrm>
            <a:off x="5656520" y="534331"/>
            <a:ext cx="5873292" cy="55798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br>
              <a:rPr lang="en-US" b="1" dirty="0">
                <a:solidFill>
                  <a:prstClr val="black"/>
                </a:solidFill>
              </a:rPr>
            </a:br>
            <a:br>
              <a:rPr lang="en-US" b="1" dirty="0">
                <a:solidFill>
                  <a:prstClr val="black"/>
                </a:solidFill>
              </a:rPr>
            </a:br>
            <a:br>
              <a:rPr lang="en-US" b="1" dirty="0">
                <a:solidFill>
                  <a:prstClr val="black"/>
                </a:solidFill>
              </a:rPr>
            </a:br>
            <a:br>
              <a:rPr lang="en-US" b="1" dirty="0">
                <a:solidFill>
                  <a:prstClr val="black"/>
                </a:solidFill>
              </a:rPr>
            </a:br>
            <a:br>
              <a:rPr lang="en-US" b="1" dirty="0">
                <a:solidFill>
                  <a:prstClr val="black"/>
                </a:solidFill>
              </a:rPr>
            </a:br>
            <a:r>
              <a:rPr lang="en-US" b="1" dirty="0">
                <a:solidFill>
                  <a:prstClr val="black"/>
                </a:solidFill>
              </a:rPr>
              <a:t>Multiple </a:t>
            </a:r>
            <a:r>
              <a:rPr lang="en-US" b="1" dirty="0" err="1">
                <a:solidFill>
                  <a:prstClr val="black"/>
                </a:solidFill>
              </a:rPr>
              <a:t>scanlogs</a:t>
            </a:r>
            <a:r>
              <a:rPr lang="en-US" b="1" dirty="0">
                <a:solidFill>
                  <a:prstClr val="black"/>
                </a:solidFill>
              </a:rPr>
              <a:t> pattern types (</a:t>
            </a:r>
            <a:r>
              <a:rPr lang="en-US" b="1" dirty="0" err="1">
                <a:solidFill>
                  <a:prstClr val="black"/>
                </a:solidFill>
              </a:rPr>
              <a:t>contd</a:t>
            </a:r>
            <a:r>
              <a:rPr lang="en-US" b="1" dirty="0">
                <a:solidFill>
                  <a:prstClr val="black"/>
                </a:solidFill>
              </a:rPr>
              <a:t>):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[c] </a:t>
            </a:r>
            <a:r>
              <a:rPr lang="en-US" b="1" dirty="0">
                <a:solidFill>
                  <a:prstClr val="black"/>
                </a:solidFill>
              </a:rPr>
              <a:t>/</a:t>
            </a:r>
            <a:r>
              <a:rPr lang="en-US" b="1" dirty="0" err="1">
                <a:solidFill>
                  <a:prstClr val="black"/>
                </a:solidFill>
              </a:rPr>
              <a:t>scanlogs</a:t>
            </a:r>
            <a:r>
              <a:rPr lang="en-US" b="1" dirty="0">
                <a:solidFill>
                  <a:prstClr val="black"/>
                </a:solidFill>
              </a:rPr>
              <a:t> for a certain Pattern:</a:t>
            </a:r>
          </a:p>
          <a:p>
            <a:r>
              <a:rPr lang="en-US" dirty="0">
                <a:solidFill>
                  <a:prstClr val="black"/>
                </a:solidFill>
              </a:rPr>
              <a:t>{ "Owner": "</a:t>
            </a:r>
            <a:r>
              <a:rPr lang="en-US" dirty="0" err="1">
                <a:solidFill>
                  <a:prstClr val="black"/>
                </a:solidFill>
              </a:rPr>
              <a:t>OperativePil</a:t>
            </a:r>
            <a:r>
              <a:rPr lang="en-US" dirty="0">
                <a:solidFill>
                  <a:prstClr val="black"/>
                </a:solidFill>
              </a:rPr>
              <a:t>", "Log": "Default", "Pattern": "'</a:t>
            </a:r>
            <a:r>
              <a:rPr lang="en-US" dirty="0" err="1">
                <a:solidFill>
                  <a:prstClr val="black"/>
                </a:solidFill>
              </a:rPr>
              <a:t>externalAdId</a:t>
            </a:r>
            <a:r>
              <a:rPr lang="en-US" dirty="0">
                <a:solidFill>
                  <a:prstClr val="black"/>
                </a:solidFill>
              </a:rPr>
              <a:t>': '4204133', 'status': 'Active’" }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% grep "'</a:t>
            </a:r>
            <a:r>
              <a:rPr lang="en-US" dirty="0" err="1">
                <a:solidFill>
                  <a:prstClr val="black"/>
                </a:solidFill>
              </a:rPr>
              <a:t>externalAdId</a:t>
            </a:r>
            <a:r>
              <a:rPr lang="en-US" dirty="0">
                <a:solidFill>
                  <a:prstClr val="black"/>
                </a:solidFill>
              </a:rPr>
              <a:t>': '4204133', 'status': 'Active'" PilAdIpInvidi.log*</a:t>
            </a:r>
            <a:br>
              <a:rPr lang="en-US" dirty="0">
                <a:solidFill>
                  <a:prstClr val="black"/>
                </a:solidFill>
              </a:rPr>
            </a:b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[i] </a:t>
            </a:r>
            <a:r>
              <a:rPr lang="en-US" b="1" dirty="0">
                <a:solidFill>
                  <a:prstClr val="black"/>
                </a:solidFill>
              </a:rPr>
              <a:t>/</a:t>
            </a:r>
            <a:r>
              <a:rPr lang="en-US" b="1" dirty="0" err="1">
                <a:solidFill>
                  <a:prstClr val="black"/>
                </a:solidFill>
              </a:rPr>
              <a:t>scanlogs</a:t>
            </a:r>
            <a:r>
              <a:rPr lang="en-US" b="1" dirty="0">
                <a:solidFill>
                  <a:prstClr val="black"/>
                </a:solidFill>
              </a:rPr>
              <a:t> </a:t>
            </a:r>
            <a:r>
              <a:rPr lang="en-US" b="1" dirty="0" err="1">
                <a:solidFill>
                  <a:prstClr val="black"/>
                </a:solidFill>
              </a:rPr>
              <a:t>SumoLogic</a:t>
            </a:r>
            <a:r>
              <a:rPr lang="en-US" b="1" dirty="0">
                <a:solidFill>
                  <a:prstClr val="black"/>
                </a:solidFill>
              </a:rPr>
              <a:t> log for Time, Status, Pattern:</a:t>
            </a:r>
          </a:p>
          <a:p>
            <a:r>
              <a:rPr lang="en-US" dirty="0">
                <a:solidFill>
                  <a:prstClr val="black"/>
                </a:solidFill>
              </a:rPr>
              <a:t>{ "Owner": "</a:t>
            </a:r>
            <a:r>
              <a:rPr lang="en-US" dirty="0" err="1">
                <a:solidFill>
                  <a:prstClr val="black"/>
                </a:solidFill>
              </a:rPr>
              <a:t>OperativePil</a:t>
            </a:r>
            <a:r>
              <a:rPr lang="en-US" dirty="0">
                <a:solidFill>
                  <a:prstClr val="black"/>
                </a:solidFill>
              </a:rPr>
              <a:t>", "Log": "Sumo", "Time": "2020-11-30 20:35:32", "Status": "QA", "Pattern": "App/</a:t>
            </a:r>
            <a:r>
              <a:rPr lang="en-US" dirty="0" err="1">
                <a:solidFill>
                  <a:prstClr val="black"/>
                </a:solidFill>
              </a:rPr>
              <a:t>Mod:Ad-IP</a:t>
            </a:r>
            <a:r>
              <a:rPr lang="en-US" dirty="0">
                <a:solidFill>
                  <a:prstClr val="black"/>
                </a:solidFill>
              </a:rPr>
              <a:t>" }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% grep FFF5555 AdIpCommon.log | grep "Time:2020-11-30 20:35:32" | grep "</a:t>
            </a:r>
            <a:r>
              <a:rPr lang="en-US" dirty="0" err="1">
                <a:solidFill>
                  <a:prstClr val="black"/>
                </a:solidFill>
              </a:rPr>
              <a:t>Status:QA</a:t>
            </a:r>
            <a:r>
              <a:rPr lang="en-US" dirty="0">
                <a:solidFill>
                  <a:prstClr val="black"/>
                </a:solidFill>
              </a:rPr>
              <a:t>" | grep "App/</a:t>
            </a:r>
            <a:r>
              <a:rPr lang="en-US" dirty="0" err="1">
                <a:solidFill>
                  <a:prstClr val="black"/>
                </a:solidFill>
              </a:rPr>
              <a:t>Mod:Ad-IP</a:t>
            </a:r>
            <a:r>
              <a:rPr lang="en-US" dirty="0">
                <a:solidFill>
                  <a:prstClr val="black"/>
                </a:solidFill>
              </a:rPr>
              <a:t>"</a:t>
            </a:r>
          </a:p>
          <a:p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[ii] </a:t>
            </a:r>
            <a:r>
              <a:rPr lang="en-US" b="1" dirty="0">
                <a:solidFill>
                  <a:prstClr val="black"/>
                </a:solidFill>
              </a:rPr>
              <a:t>/</a:t>
            </a:r>
            <a:r>
              <a:rPr lang="en-US" b="1" dirty="0" err="1">
                <a:solidFill>
                  <a:prstClr val="black"/>
                </a:solidFill>
              </a:rPr>
              <a:t>scanlogs</a:t>
            </a:r>
            <a:r>
              <a:rPr lang="en-US" b="1" dirty="0">
                <a:solidFill>
                  <a:prstClr val="black"/>
                </a:solidFill>
              </a:rPr>
              <a:t> </a:t>
            </a:r>
            <a:r>
              <a:rPr lang="en-US" b="1" dirty="0" err="1">
                <a:solidFill>
                  <a:prstClr val="black"/>
                </a:solidFill>
              </a:rPr>
              <a:t>SumoLogic</a:t>
            </a:r>
            <a:r>
              <a:rPr lang="en-US" b="1" dirty="0">
                <a:solidFill>
                  <a:prstClr val="black"/>
                </a:solidFill>
              </a:rPr>
              <a:t> log for Time, Status, Start: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{ "Owner": "</a:t>
            </a:r>
            <a:r>
              <a:rPr lang="en-US" dirty="0" err="1">
                <a:solidFill>
                  <a:prstClr val="black"/>
                </a:solidFill>
              </a:rPr>
              <a:t>OperativePil</a:t>
            </a:r>
            <a:r>
              <a:rPr lang="en-US" dirty="0">
                <a:solidFill>
                  <a:prstClr val="black"/>
                </a:solidFill>
              </a:rPr>
              <a:t>", "Log": "Sumo", "Time": "2020-11-30", "</a:t>
            </a:r>
            <a:r>
              <a:rPr lang="en-US" dirty="0" err="1">
                <a:solidFill>
                  <a:prstClr val="black"/>
                </a:solidFill>
              </a:rPr>
              <a:t>TimeStart</a:t>
            </a:r>
            <a:r>
              <a:rPr lang="en-US" dirty="0">
                <a:solidFill>
                  <a:prstClr val="black"/>
                </a:solidFill>
              </a:rPr>
              <a:t>": "2020-11-30 20:33:49", "Status": "QA", "Pattern": "App/</a:t>
            </a:r>
            <a:r>
              <a:rPr lang="en-US" dirty="0" err="1">
                <a:solidFill>
                  <a:prstClr val="black"/>
                </a:solidFill>
              </a:rPr>
              <a:t>Mod:Ad-IP</a:t>
            </a:r>
            <a:r>
              <a:rPr lang="en-US" dirty="0">
                <a:solidFill>
                  <a:prstClr val="black"/>
                </a:solidFill>
              </a:rPr>
              <a:t> " }</a:t>
            </a:r>
            <a:br>
              <a:rPr lang="en-US" dirty="0">
                <a:solidFill>
                  <a:prstClr val="black"/>
                </a:solidFill>
              </a:rPr>
            </a:br>
            <a:r>
              <a:rPr lang="en-US" dirty="0">
                <a:solidFill>
                  <a:prstClr val="black"/>
                </a:solidFill>
              </a:rPr>
              <a:t>% grep FFF5555 AdIpCommon.log | grep "Time:2020-11-30 20:35:32" | grep "</a:t>
            </a:r>
            <a:r>
              <a:rPr lang="en-US" dirty="0" err="1">
                <a:solidFill>
                  <a:prstClr val="black"/>
                </a:solidFill>
              </a:rPr>
              <a:t>Status:QA</a:t>
            </a:r>
            <a:r>
              <a:rPr lang="en-US" dirty="0">
                <a:solidFill>
                  <a:prstClr val="black"/>
                </a:solidFill>
              </a:rPr>
              <a:t>" | grep "App/</a:t>
            </a:r>
            <a:r>
              <a:rPr lang="en-US" dirty="0" err="1">
                <a:solidFill>
                  <a:prstClr val="black"/>
                </a:solidFill>
              </a:rPr>
              <a:t>Mod:Ad-IP</a:t>
            </a:r>
            <a:r>
              <a:rPr lang="en-US" dirty="0">
                <a:solidFill>
                  <a:prstClr val="black"/>
                </a:solidFill>
              </a:rPr>
              <a:t>"</a:t>
            </a:r>
            <a:br>
              <a:rPr lang="en-US" dirty="0">
                <a:solidFill>
                  <a:prstClr val="black"/>
                </a:solidFill>
              </a:rPr>
            </a:br>
            <a:br>
              <a:rPr lang="en-US" dirty="0">
                <a:solidFill>
                  <a:prstClr val="black"/>
                </a:solidFill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</a:b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44846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mailTo xmlns="http://schemas.microsoft.com/sharepoint/v3" xsi:nil="true"/>
    <EmailHeaders xmlns="http://schemas.microsoft.com/sharepoint/v4" xsi:nil="true"/>
    <EmailSender xmlns="http://schemas.microsoft.com/sharepoint/v3" xsi:nil="true"/>
    <EmailFrom xmlns="http://schemas.microsoft.com/sharepoint/v3" xsi:nil="true"/>
    <EmailSubject xmlns="http://schemas.microsoft.com/sharepoint/v3" xsi:nil="true"/>
    <EmailCc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26BB39C3A5F540B881F135E3BAEEE3" ma:contentTypeVersion="6" ma:contentTypeDescription="Create a new document." ma:contentTypeScope="" ma:versionID="48fc5dd00794b239593c68b433651db6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4" targetNamespace="http://schemas.microsoft.com/office/2006/metadata/properties" ma:root="true" ma:fieldsID="8c9cc3a6dcc5bf39f56c49cae08a97c1" ns1:_="" ns2:_="">
    <xsd:import namespace="http://schemas.microsoft.com/sharepoint/v3"/>
    <xsd:import namespace="http://schemas.microsoft.com/sharepoint/v4"/>
    <xsd:element name="properties">
      <xsd:complexType>
        <xsd:sequence>
          <xsd:element name="documentManagement">
            <xsd:complexType>
              <xsd:all>
                <xsd:element ref="ns1:EmailSender" minOccurs="0"/>
                <xsd:element ref="ns1:EmailTo" minOccurs="0"/>
                <xsd:element ref="ns1:EmailCc" minOccurs="0"/>
                <xsd:element ref="ns1:EmailFrom" minOccurs="0"/>
                <xsd:element ref="ns1:EmailSubject" minOccurs="0"/>
                <xsd:element ref="ns2:EmailHead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EmailSender" ma:index="8" nillable="true" ma:displayName="E-Mail Sender" ma:hidden="true" ma:internalName="EmailSender">
      <xsd:simpleType>
        <xsd:restriction base="dms:Note">
          <xsd:maxLength value="255"/>
        </xsd:restriction>
      </xsd:simpleType>
    </xsd:element>
    <xsd:element name="EmailTo" ma:index="9" nillable="true" ma:displayName="E-Mail To" ma:hidden="true" ma:internalName="EmailTo">
      <xsd:simpleType>
        <xsd:restriction base="dms:Note">
          <xsd:maxLength value="255"/>
        </xsd:restriction>
      </xsd:simpleType>
    </xsd:element>
    <xsd:element name="EmailCc" ma:index="10" nillable="true" ma:displayName="E-Mail Cc" ma:hidden="true" ma:internalName="EmailCc">
      <xsd:simpleType>
        <xsd:restriction base="dms:Note">
          <xsd:maxLength value="255"/>
        </xsd:restriction>
      </xsd:simpleType>
    </xsd:element>
    <xsd:element name="EmailFrom" ma:index="11" nillable="true" ma:displayName="E-Mail From" ma:hidden="true" ma:internalName="EmailFrom">
      <xsd:simpleType>
        <xsd:restriction base="dms:Text"/>
      </xsd:simpleType>
    </xsd:element>
    <xsd:element name="EmailSubject" ma:index="12" nillable="true" ma:displayName="E-Mail Subject" ma:hidden="true" ma:internalName="EmailSubject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EmailHeaders" ma:index="13" nillable="true" ma:displayName="E-Mail Headers" ma:hidden="true" ma:internalName="EmailHeaders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8E4020-EBE1-41E7-A4E6-342220520E1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microsoft.com/sharepoint/v4"/>
  </ds:schemaRefs>
</ds:datastoreItem>
</file>

<file path=customXml/itemProps2.xml><?xml version="1.0" encoding="utf-8"?>
<ds:datastoreItem xmlns:ds="http://schemas.openxmlformats.org/officeDocument/2006/customXml" ds:itemID="{4DEB3AA7-EB7E-4BFA-B362-BD0071D348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492609C-F210-4FB1-A62B-C1BEF5F311A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7704</TotalTime>
  <Words>1390</Words>
  <Application>Microsoft Macintosh PowerPoint</Application>
  <PresentationFormat>Widescreen</PresentationFormat>
  <Paragraphs>124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Gallery</vt:lpstr>
      <vt:lpstr>PROD SUPPORT TOOL (Check INVIDI &amp; SCAN LOGS)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Yoga, Agile &amp; MIND SCIENCES</dc:title>
  <dc:creator>Ganguly, Chanakya</dc:creator>
  <cp:lastModifiedBy>Prashant Laxmikant</cp:lastModifiedBy>
  <cp:revision>447</cp:revision>
  <dcterms:created xsi:type="dcterms:W3CDTF">2019-01-30T22:24:45Z</dcterms:created>
  <dcterms:modified xsi:type="dcterms:W3CDTF">2021-05-11T06:08:56Z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0x0101002E26BB39C3A5F540B881F135E3BAEEE3</vt:lpwstr>
  </property>
</Properties>
</file>

<file path=docProps/thumbnail.jpeg>
</file>